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5143500" type="screen16x9"/>
  <p:notesSz cx="6858000" cy="9144000"/>
  <p:embeddedFontLst>
    <p:embeddedFont>
      <p:font typeface="Didact Gothic" panose="00000500000000000000" pitchFamily="2" charset="0"/>
      <p:regular r:id="rId11"/>
    </p:embeddedFont>
    <p:embeddedFont>
      <p:font typeface="Happy Monkey" panose="020B0604020202020204" charset="0"/>
      <p:regular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1397c6d708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1397c6d70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1397c6d708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1397c6d708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1397c6d708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1397c6d708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1397c6d708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1397c6d708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1397c6d708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1397c6d70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1397c6d708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1397c6d70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13a98ab94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13a98ab94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hyperlink" Target="http://drive.google.com/file/d/1J3IRu4LbVG_mXd198zaSymMDBaHV6eJO/view"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gi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gi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gif"/><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0" y="0"/>
            <a:ext cx="9144000" cy="5184149"/>
          </a:xfrm>
          <a:prstGeom prst="rect">
            <a:avLst/>
          </a:prstGeom>
          <a:noFill/>
          <a:ln>
            <a:noFill/>
          </a:ln>
        </p:spPr>
      </p:pic>
      <p:sp>
        <p:nvSpPr>
          <p:cNvPr id="55" name="Google Shape;55;p13"/>
          <p:cNvSpPr txBox="1"/>
          <p:nvPr/>
        </p:nvSpPr>
        <p:spPr>
          <a:xfrm>
            <a:off x="379600" y="495575"/>
            <a:ext cx="8873100" cy="4248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u="sng">
                <a:solidFill>
                  <a:srgbClr val="073763"/>
                </a:solidFill>
                <a:latin typeface="Happy Monkey"/>
                <a:ea typeface="Happy Monkey"/>
                <a:cs typeface="Happy Monkey"/>
                <a:sym typeface="Happy Monkey"/>
              </a:rPr>
              <a:t>4th Grade’s Current Schedule</a:t>
            </a:r>
            <a:endParaRPr sz="2400" b="1" u="sng">
              <a:solidFill>
                <a:srgbClr val="073763"/>
              </a:solidFill>
              <a:latin typeface="Happy Monkey"/>
              <a:ea typeface="Happy Monkey"/>
              <a:cs typeface="Happy Monkey"/>
              <a:sym typeface="Happy Monkey"/>
            </a:endParaRPr>
          </a:p>
          <a:p>
            <a:pPr marL="0" lvl="0" indent="0" algn="ctr" rtl="0">
              <a:spcBef>
                <a:spcPts val="0"/>
              </a:spcBef>
              <a:spcAft>
                <a:spcPts val="0"/>
              </a:spcAft>
              <a:buNone/>
            </a:pPr>
            <a:endParaRPr sz="2400" b="1" u="sng">
              <a:solidFill>
                <a:srgbClr val="073763"/>
              </a:solidFill>
              <a:latin typeface="Happy Monkey"/>
              <a:ea typeface="Happy Monkey"/>
              <a:cs typeface="Happy Monkey"/>
              <a:sym typeface="Happy Monkey"/>
            </a:endParaRPr>
          </a:p>
          <a:p>
            <a:pPr marL="0" lvl="0" indent="0" algn="l" rtl="0">
              <a:spcBef>
                <a:spcPts val="0"/>
              </a:spcBef>
              <a:spcAft>
                <a:spcPts val="0"/>
              </a:spcAft>
              <a:buNone/>
            </a:pPr>
            <a:r>
              <a:rPr lang="en" sz="2400" b="1">
                <a:solidFill>
                  <a:srgbClr val="073763"/>
                </a:solidFill>
                <a:latin typeface="Happy Monkey"/>
                <a:ea typeface="Happy Monkey"/>
                <a:cs typeface="Happy Monkey"/>
                <a:sym typeface="Happy Monkey"/>
              </a:rPr>
              <a:t>8:45-9:15 </a:t>
            </a:r>
            <a:r>
              <a:rPr lang="en" sz="2400">
                <a:solidFill>
                  <a:srgbClr val="073763"/>
                </a:solidFill>
                <a:latin typeface="Happy Monkey"/>
                <a:ea typeface="Happy Monkey"/>
                <a:cs typeface="Happy Monkey"/>
                <a:sym typeface="Happy Monkey"/>
              </a:rPr>
              <a:t>Arrival Time</a:t>
            </a:r>
            <a:endParaRPr sz="2400">
              <a:solidFill>
                <a:srgbClr val="073763"/>
              </a:solidFill>
              <a:latin typeface="Happy Monkey"/>
              <a:ea typeface="Happy Monkey"/>
              <a:cs typeface="Happy Monkey"/>
              <a:sym typeface="Happy Monkey"/>
            </a:endParaRPr>
          </a:p>
          <a:p>
            <a:pPr marL="0" lvl="0" indent="0" algn="l" rtl="0">
              <a:spcBef>
                <a:spcPts val="0"/>
              </a:spcBef>
              <a:spcAft>
                <a:spcPts val="0"/>
              </a:spcAft>
              <a:buNone/>
            </a:pPr>
            <a:r>
              <a:rPr lang="en" sz="2400" b="1">
                <a:solidFill>
                  <a:srgbClr val="073763"/>
                </a:solidFill>
                <a:latin typeface="Happy Monkey"/>
                <a:ea typeface="Happy Monkey"/>
                <a:cs typeface="Happy Monkey"/>
                <a:sym typeface="Happy Monkey"/>
              </a:rPr>
              <a:t>9:20-11:20</a:t>
            </a:r>
            <a:r>
              <a:rPr lang="en" sz="2400">
                <a:solidFill>
                  <a:srgbClr val="073763"/>
                </a:solidFill>
                <a:latin typeface="Happy Monkey"/>
                <a:ea typeface="Happy Monkey"/>
                <a:cs typeface="Happy Monkey"/>
                <a:sym typeface="Happy Monkey"/>
              </a:rPr>
              <a:t> EL (Reading and Writing)</a:t>
            </a:r>
            <a:endParaRPr sz="2400">
              <a:solidFill>
                <a:srgbClr val="073763"/>
              </a:solidFill>
              <a:latin typeface="Happy Monkey"/>
              <a:ea typeface="Happy Monkey"/>
              <a:cs typeface="Happy Monkey"/>
              <a:sym typeface="Happy Monkey"/>
            </a:endParaRPr>
          </a:p>
          <a:p>
            <a:pPr marL="0" lvl="0" indent="0" algn="l" rtl="0">
              <a:spcBef>
                <a:spcPts val="0"/>
              </a:spcBef>
              <a:spcAft>
                <a:spcPts val="0"/>
              </a:spcAft>
              <a:buNone/>
            </a:pPr>
            <a:r>
              <a:rPr lang="en" sz="2400" b="1">
                <a:solidFill>
                  <a:srgbClr val="073763"/>
                </a:solidFill>
                <a:latin typeface="Happy Monkey"/>
                <a:ea typeface="Happy Monkey"/>
                <a:cs typeface="Happy Monkey"/>
                <a:sym typeface="Happy Monkey"/>
              </a:rPr>
              <a:t>11:20-11:50</a:t>
            </a:r>
            <a:r>
              <a:rPr lang="en" sz="2400">
                <a:solidFill>
                  <a:srgbClr val="073763"/>
                </a:solidFill>
                <a:latin typeface="Happy Monkey"/>
                <a:ea typeface="Happy Monkey"/>
                <a:cs typeface="Happy Monkey"/>
                <a:sym typeface="Happy Monkey"/>
              </a:rPr>
              <a:t> Lunch</a:t>
            </a:r>
            <a:endParaRPr sz="2400">
              <a:solidFill>
                <a:srgbClr val="073763"/>
              </a:solidFill>
              <a:latin typeface="Happy Monkey"/>
              <a:ea typeface="Happy Monkey"/>
              <a:cs typeface="Happy Monkey"/>
              <a:sym typeface="Happy Monkey"/>
            </a:endParaRPr>
          </a:p>
          <a:p>
            <a:pPr marL="0" lvl="0" indent="0" algn="l" rtl="0">
              <a:spcBef>
                <a:spcPts val="0"/>
              </a:spcBef>
              <a:spcAft>
                <a:spcPts val="0"/>
              </a:spcAft>
              <a:buNone/>
            </a:pPr>
            <a:r>
              <a:rPr lang="en" sz="2400" b="1">
                <a:solidFill>
                  <a:srgbClr val="073763"/>
                </a:solidFill>
                <a:latin typeface="Happy Monkey"/>
                <a:ea typeface="Happy Monkey"/>
                <a:cs typeface="Happy Monkey"/>
                <a:sym typeface="Happy Monkey"/>
              </a:rPr>
              <a:t>11:50-12:25</a:t>
            </a:r>
            <a:r>
              <a:rPr lang="en" sz="2400">
                <a:solidFill>
                  <a:srgbClr val="073763"/>
                </a:solidFill>
                <a:latin typeface="Happy Monkey"/>
                <a:ea typeface="Happy Monkey"/>
                <a:cs typeface="Happy Monkey"/>
                <a:sym typeface="Happy Monkey"/>
              </a:rPr>
              <a:t> Recess</a:t>
            </a:r>
            <a:endParaRPr sz="2400">
              <a:solidFill>
                <a:srgbClr val="073763"/>
              </a:solidFill>
              <a:latin typeface="Happy Monkey"/>
              <a:ea typeface="Happy Monkey"/>
              <a:cs typeface="Happy Monkey"/>
              <a:sym typeface="Happy Monkey"/>
            </a:endParaRPr>
          </a:p>
          <a:p>
            <a:pPr marL="0" lvl="0" indent="0" algn="l" rtl="0">
              <a:spcBef>
                <a:spcPts val="0"/>
              </a:spcBef>
              <a:spcAft>
                <a:spcPts val="0"/>
              </a:spcAft>
              <a:buNone/>
            </a:pPr>
            <a:r>
              <a:rPr lang="en" sz="2400" b="1">
                <a:solidFill>
                  <a:srgbClr val="073763"/>
                </a:solidFill>
                <a:latin typeface="Happy Monkey"/>
                <a:ea typeface="Happy Monkey"/>
                <a:cs typeface="Happy Monkey"/>
                <a:sym typeface="Happy Monkey"/>
              </a:rPr>
              <a:t>12:30-1:00</a:t>
            </a:r>
            <a:r>
              <a:rPr lang="en" sz="2400">
                <a:solidFill>
                  <a:srgbClr val="073763"/>
                </a:solidFill>
                <a:latin typeface="Happy Monkey"/>
                <a:ea typeface="Happy Monkey"/>
                <a:cs typeface="Happy Monkey"/>
                <a:sym typeface="Happy Monkey"/>
              </a:rPr>
              <a:t> Intervention/Enrichment </a:t>
            </a:r>
            <a:endParaRPr sz="2400">
              <a:solidFill>
                <a:srgbClr val="073763"/>
              </a:solidFill>
              <a:latin typeface="Happy Monkey"/>
              <a:ea typeface="Happy Monkey"/>
              <a:cs typeface="Happy Monkey"/>
              <a:sym typeface="Happy Monkey"/>
            </a:endParaRPr>
          </a:p>
          <a:p>
            <a:pPr marL="0" lvl="0" indent="0" algn="l" rtl="0">
              <a:spcBef>
                <a:spcPts val="0"/>
              </a:spcBef>
              <a:spcAft>
                <a:spcPts val="0"/>
              </a:spcAft>
              <a:buNone/>
            </a:pPr>
            <a:r>
              <a:rPr lang="en" sz="2400" b="1">
                <a:solidFill>
                  <a:srgbClr val="073763"/>
                </a:solidFill>
                <a:latin typeface="Happy Monkey"/>
                <a:ea typeface="Happy Monkey"/>
                <a:cs typeface="Happy Monkey"/>
                <a:sym typeface="Happy Monkey"/>
              </a:rPr>
              <a:t>1:00-2:00</a:t>
            </a:r>
            <a:r>
              <a:rPr lang="en" sz="2400">
                <a:solidFill>
                  <a:srgbClr val="073763"/>
                </a:solidFill>
                <a:latin typeface="Happy Monkey"/>
                <a:ea typeface="Happy Monkey"/>
                <a:cs typeface="Happy Monkey"/>
                <a:sym typeface="Happy Monkey"/>
              </a:rPr>
              <a:t> Math</a:t>
            </a:r>
            <a:endParaRPr sz="2400">
              <a:solidFill>
                <a:srgbClr val="073763"/>
              </a:solidFill>
              <a:latin typeface="Happy Monkey"/>
              <a:ea typeface="Happy Monkey"/>
              <a:cs typeface="Happy Monkey"/>
              <a:sym typeface="Happy Monkey"/>
            </a:endParaRPr>
          </a:p>
          <a:p>
            <a:pPr marL="0" lvl="0" indent="0" algn="l" rtl="0">
              <a:spcBef>
                <a:spcPts val="0"/>
              </a:spcBef>
              <a:spcAft>
                <a:spcPts val="0"/>
              </a:spcAft>
              <a:buNone/>
            </a:pPr>
            <a:r>
              <a:rPr lang="en" sz="2400" b="1">
                <a:solidFill>
                  <a:srgbClr val="073763"/>
                </a:solidFill>
                <a:latin typeface="Happy Monkey"/>
                <a:ea typeface="Happy Monkey"/>
                <a:cs typeface="Happy Monkey"/>
                <a:sym typeface="Happy Monkey"/>
              </a:rPr>
              <a:t>2:00-2:45 </a:t>
            </a:r>
            <a:r>
              <a:rPr lang="en" sz="2400">
                <a:solidFill>
                  <a:srgbClr val="073763"/>
                </a:solidFill>
                <a:latin typeface="Happy Monkey"/>
                <a:ea typeface="Happy Monkey"/>
                <a:cs typeface="Happy Monkey"/>
                <a:sym typeface="Happy Monkey"/>
              </a:rPr>
              <a:t>Specials </a:t>
            </a:r>
            <a:endParaRPr sz="2400">
              <a:solidFill>
                <a:srgbClr val="073763"/>
              </a:solidFill>
              <a:latin typeface="Happy Monkey"/>
              <a:ea typeface="Happy Monkey"/>
              <a:cs typeface="Happy Monkey"/>
              <a:sym typeface="Happy Monkey"/>
            </a:endParaRPr>
          </a:p>
          <a:p>
            <a:pPr marL="0" lvl="0" indent="0" algn="l" rtl="0">
              <a:spcBef>
                <a:spcPts val="0"/>
              </a:spcBef>
              <a:spcAft>
                <a:spcPts val="0"/>
              </a:spcAft>
              <a:buNone/>
            </a:pPr>
            <a:r>
              <a:rPr lang="en" sz="2400" b="1">
                <a:solidFill>
                  <a:srgbClr val="073763"/>
                </a:solidFill>
                <a:latin typeface="Happy Monkey"/>
                <a:ea typeface="Happy Monkey"/>
                <a:cs typeface="Happy Monkey"/>
                <a:sym typeface="Happy Monkey"/>
              </a:rPr>
              <a:t>2:45-3:30</a:t>
            </a:r>
            <a:r>
              <a:rPr lang="en" sz="2400">
                <a:solidFill>
                  <a:srgbClr val="073763"/>
                </a:solidFill>
                <a:latin typeface="Happy Monkey"/>
                <a:ea typeface="Happy Monkey"/>
                <a:cs typeface="Happy Monkey"/>
                <a:sym typeface="Happy Monkey"/>
              </a:rPr>
              <a:t> Science/Social Studies (snack)</a:t>
            </a:r>
            <a:endParaRPr sz="2400">
              <a:solidFill>
                <a:srgbClr val="073763"/>
              </a:solidFill>
              <a:latin typeface="Happy Monkey"/>
              <a:ea typeface="Happy Monkey"/>
              <a:cs typeface="Happy Monkey"/>
              <a:sym typeface="Happy Monkey"/>
            </a:endParaRPr>
          </a:p>
          <a:p>
            <a:pPr marL="0" lvl="0" indent="0" algn="l" rtl="0">
              <a:spcBef>
                <a:spcPts val="0"/>
              </a:spcBef>
              <a:spcAft>
                <a:spcPts val="0"/>
              </a:spcAft>
              <a:buNone/>
            </a:pPr>
            <a:r>
              <a:rPr lang="en" sz="2400" b="1">
                <a:solidFill>
                  <a:srgbClr val="073763"/>
                </a:solidFill>
                <a:latin typeface="Happy Monkey"/>
                <a:ea typeface="Happy Monkey"/>
                <a:cs typeface="Happy Monkey"/>
                <a:sym typeface="Happy Monkey"/>
              </a:rPr>
              <a:t>3:30-3:45</a:t>
            </a:r>
            <a:r>
              <a:rPr lang="en" sz="2400">
                <a:solidFill>
                  <a:srgbClr val="073763"/>
                </a:solidFill>
                <a:latin typeface="Happy Monkey"/>
                <a:ea typeface="Happy Monkey"/>
                <a:cs typeface="Happy Monkey"/>
                <a:sym typeface="Happy Monkey"/>
              </a:rPr>
              <a:t> Social and Emotional Learning (SEL)</a:t>
            </a:r>
            <a:endParaRPr sz="2400">
              <a:solidFill>
                <a:srgbClr val="073763"/>
              </a:solidFill>
              <a:latin typeface="Happy Monkey"/>
              <a:ea typeface="Happy Monkey"/>
              <a:cs typeface="Happy Monkey"/>
              <a:sym typeface="Happy Monkey"/>
            </a:endParaRPr>
          </a:p>
        </p:txBody>
      </p:sp>
      <p:pic>
        <p:nvPicPr>
          <p:cNvPr id="56" name="Google Shape;56;p13"/>
          <p:cNvPicPr preferRelativeResize="0"/>
          <p:nvPr/>
        </p:nvPicPr>
        <p:blipFill>
          <a:blip r:embed="rId5">
            <a:alphaModFix/>
          </a:blip>
          <a:stretch>
            <a:fillRect/>
          </a:stretch>
        </p:blipFill>
        <p:spPr>
          <a:xfrm>
            <a:off x="6747276" y="1755350"/>
            <a:ext cx="1408125" cy="1482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
        <p:cNvGrpSpPr/>
        <p:nvPr/>
      </p:nvGrpSpPr>
      <p:grpSpPr>
        <a:xfrm>
          <a:off x="0" y="0"/>
          <a:ext cx="0" cy="0"/>
          <a:chOff x="0" y="0"/>
          <a:chExt cx="0" cy="0"/>
        </a:xfrm>
      </p:grpSpPr>
      <p:pic>
        <p:nvPicPr>
          <p:cNvPr id="61" name="Google Shape;61;p14"/>
          <p:cNvPicPr preferRelativeResize="0"/>
          <p:nvPr/>
        </p:nvPicPr>
        <p:blipFill>
          <a:blip r:embed="rId4">
            <a:alphaModFix/>
          </a:blip>
          <a:stretch>
            <a:fillRect/>
          </a:stretch>
        </p:blipFill>
        <p:spPr>
          <a:xfrm>
            <a:off x="0" y="0"/>
            <a:ext cx="9144000" cy="5184149"/>
          </a:xfrm>
          <a:prstGeom prst="rect">
            <a:avLst/>
          </a:prstGeom>
          <a:noFill/>
          <a:ln>
            <a:noFill/>
          </a:ln>
        </p:spPr>
      </p:pic>
      <p:sp>
        <p:nvSpPr>
          <p:cNvPr id="62" name="Google Shape;62;p14"/>
          <p:cNvSpPr txBox="1"/>
          <p:nvPr/>
        </p:nvSpPr>
        <p:spPr>
          <a:xfrm>
            <a:off x="1888475" y="1371150"/>
            <a:ext cx="5124600" cy="240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u="sng">
                <a:solidFill>
                  <a:srgbClr val="073763"/>
                </a:solidFill>
                <a:latin typeface="Happy Monkey"/>
                <a:ea typeface="Happy Monkey"/>
                <a:cs typeface="Happy Monkey"/>
                <a:sym typeface="Happy Monkey"/>
              </a:rPr>
              <a:t>4th Grade Field Trips</a:t>
            </a:r>
            <a:endParaRPr sz="2400" b="1" u="sng">
              <a:solidFill>
                <a:srgbClr val="073763"/>
              </a:solidFill>
              <a:latin typeface="Happy Monkey"/>
              <a:ea typeface="Happy Monkey"/>
              <a:cs typeface="Happy Monkey"/>
              <a:sym typeface="Happy Monkey"/>
            </a:endParaRPr>
          </a:p>
          <a:p>
            <a:pPr marL="0" lvl="0" indent="0" algn="ctr" rtl="0">
              <a:spcBef>
                <a:spcPts val="0"/>
              </a:spcBef>
              <a:spcAft>
                <a:spcPts val="0"/>
              </a:spcAft>
              <a:buNone/>
            </a:pPr>
            <a:endParaRPr sz="2400" b="1" u="sng">
              <a:solidFill>
                <a:srgbClr val="073763"/>
              </a:solidFill>
              <a:latin typeface="Happy Monkey"/>
              <a:ea typeface="Happy Monkey"/>
              <a:cs typeface="Happy Monkey"/>
              <a:sym typeface="Happy Monkey"/>
            </a:endParaRPr>
          </a:p>
          <a:p>
            <a:pPr marL="0" lvl="0" indent="0" algn="ctr" rtl="0">
              <a:spcBef>
                <a:spcPts val="0"/>
              </a:spcBef>
              <a:spcAft>
                <a:spcPts val="0"/>
              </a:spcAft>
              <a:buNone/>
            </a:pPr>
            <a:r>
              <a:rPr lang="en" sz="2400">
                <a:solidFill>
                  <a:srgbClr val="073763"/>
                </a:solidFill>
                <a:latin typeface="Happy Monkey"/>
                <a:ea typeface="Happy Monkey"/>
                <a:cs typeface="Happy Monkey"/>
                <a:sym typeface="Happy Monkey"/>
              </a:rPr>
              <a:t>Roller Skating </a:t>
            </a:r>
            <a:endParaRPr sz="2400">
              <a:solidFill>
                <a:srgbClr val="073763"/>
              </a:solidFill>
              <a:latin typeface="Happy Monkey"/>
              <a:ea typeface="Happy Monkey"/>
              <a:cs typeface="Happy Monkey"/>
              <a:sym typeface="Happy Monkey"/>
            </a:endParaRPr>
          </a:p>
          <a:p>
            <a:pPr marL="0" lvl="0" indent="0" algn="ctr" rtl="0">
              <a:spcBef>
                <a:spcPts val="0"/>
              </a:spcBef>
              <a:spcAft>
                <a:spcPts val="0"/>
              </a:spcAft>
              <a:buNone/>
            </a:pPr>
            <a:r>
              <a:rPr lang="en" sz="2400">
                <a:solidFill>
                  <a:srgbClr val="073763"/>
                </a:solidFill>
                <a:latin typeface="Happy Monkey"/>
                <a:ea typeface="Happy Monkey"/>
                <a:cs typeface="Happy Monkey"/>
                <a:sym typeface="Happy Monkey"/>
              </a:rPr>
              <a:t>And </a:t>
            </a:r>
            <a:endParaRPr sz="2400">
              <a:solidFill>
                <a:srgbClr val="073763"/>
              </a:solidFill>
              <a:latin typeface="Happy Monkey"/>
              <a:ea typeface="Happy Monkey"/>
              <a:cs typeface="Happy Monkey"/>
              <a:sym typeface="Happy Monkey"/>
            </a:endParaRPr>
          </a:p>
          <a:p>
            <a:pPr marL="0" lvl="0" indent="0" algn="ctr" rtl="0">
              <a:spcBef>
                <a:spcPts val="0"/>
              </a:spcBef>
              <a:spcAft>
                <a:spcPts val="0"/>
              </a:spcAft>
              <a:buNone/>
            </a:pPr>
            <a:r>
              <a:rPr lang="en" sz="2400">
                <a:solidFill>
                  <a:srgbClr val="073763"/>
                </a:solidFill>
                <a:latin typeface="Happy Monkey"/>
                <a:ea typeface="Happy Monkey"/>
                <a:cs typeface="Happy Monkey"/>
                <a:sym typeface="Happy Monkey"/>
              </a:rPr>
              <a:t>Durham’s Life and Science Museum</a:t>
            </a:r>
            <a:endParaRPr sz="2400">
              <a:solidFill>
                <a:srgbClr val="073763"/>
              </a:solidFill>
              <a:latin typeface="Happy Monkey"/>
              <a:ea typeface="Happy Monkey"/>
              <a:cs typeface="Happy Monkey"/>
              <a:sym typeface="Happy Monkey"/>
            </a:endParaRPr>
          </a:p>
        </p:txBody>
      </p:sp>
      <p:pic>
        <p:nvPicPr>
          <p:cNvPr id="63" name="Google Shape;63;p14"/>
          <p:cNvPicPr preferRelativeResize="0"/>
          <p:nvPr/>
        </p:nvPicPr>
        <p:blipFill>
          <a:blip r:embed="rId5">
            <a:alphaModFix/>
          </a:blip>
          <a:stretch>
            <a:fillRect/>
          </a:stretch>
        </p:blipFill>
        <p:spPr>
          <a:xfrm>
            <a:off x="571200" y="499750"/>
            <a:ext cx="2045775" cy="1534725"/>
          </a:xfrm>
          <a:prstGeom prst="rect">
            <a:avLst/>
          </a:prstGeom>
          <a:noFill/>
          <a:ln w="9525" cap="flat" cmpd="sng">
            <a:solidFill>
              <a:srgbClr val="FFF2CC"/>
            </a:solidFill>
            <a:prstDash val="solid"/>
            <a:round/>
            <a:headEnd type="none" w="sm" len="sm"/>
            <a:tailEnd type="none" w="sm" len="sm"/>
          </a:ln>
        </p:spPr>
      </p:pic>
      <p:pic>
        <p:nvPicPr>
          <p:cNvPr id="64" name="Google Shape;64;p14"/>
          <p:cNvPicPr preferRelativeResize="0"/>
          <p:nvPr/>
        </p:nvPicPr>
        <p:blipFill>
          <a:blip r:embed="rId6">
            <a:alphaModFix/>
          </a:blip>
          <a:stretch>
            <a:fillRect/>
          </a:stretch>
        </p:blipFill>
        <p:spPr>
          <a:xfrm>
            <a:off x="685279" y="2172300"/>
            <a:ext cx="1660726" cy="2214301"/>
          </a:xfrm>
          <a:prstGeom prst="rect">
            <a:avLst/>
          </a:prstGeom>
          <a:noFill/>
          <a:ln w="9525" cap="flat" cmpd="sng">
            <a:solidFill>
              <a:srgbClr val="FFF2CC"/>
            </a:solidFill>
            <a:prstDash val="solid"/>
            <a:round/>
            <a:headEnd type="none" w="sm" len="sm"/>
            <a:tailEnd type="none" w="sm" len="sm"/>
          </a:ln>
        </p:spPr>
      </p:pic>
      <p:pic>
        <p:nvPicPr>
          <p:cNvPr id="65" name="Google Shape;65;p14"/>
          <p:cNvPicPr preferRelativeResize="0"/>
          <p:nvPr/>
        </p:nvPicPr>
        <p:blipFill>
          <a:blip r:embed="rId7">
            <a:alphaModFix/>
          </a:blip>
          <a:stretch>
            <a:fillRect/>
          </a:stretch>
        </p:blipFill>
        <p:spPr>
          <a:xfrm>
            <a:off x="6690325" y="423902"/>
            <a:ext cx="1660723" cy="2214272"/>
          </a:xfrm>
          <a:prstGeom prst="rect">
            <a:avLst/>
          </a:prstGeom>
          <a:noFill/>
          <a:ln>
            <a:noFill/>
          </a:ln>
        </p:spPr>
      </p:pic>
      <p:pic>
        <p:nvPicPr>
          <p:cNvPr id="66" name="Google Shape;66;p14"/>
          <p:cNvPicPr preferRelativeResize="0"/>
          <p:nvPr/>
        </p:nvPicPr>
        <p:blipFill>
          <a:blip r:embed="rId8">
            <a:alphaModFix/>
          </a:blip>
          <a:stretch>
            <a:fillRect/>
          </a:stretch>
        </p:blipFill>
        <p:spPr>
          <a:xfrm>
            <a:off x="4085226" y="3772350"/>
            <a:ext cx="731075" cy="974776"/>
          </a:xfrm>
          <a:prstGeom prst="rect">
            <a:avLst/>
          </a:prstGeom>
          <a:noFill/>
          <a:ln>
            <a:noFill/>
          </a:ln>
        </p:spPr>
      </p:pic>
      <p:pic>
        <p:nvPicPr>
          <p:cNvPr id="67" name="Google Shape;67;p14" title="IMG_0947.MOV">
            <a:hlinkClick r:id="rId9"/>
          </p:cNvPr>
          <p:cNvPicPr preferRelativeResize="0"/>
          <p:nvPr/>
        </p:nvPicPr>
        <p:blipFill>
          <a:blip r:embed="rId10">
            <a:alphaModFix/>
          </a:blip>
          <a:stretch>
            <a:fillRect/>
          </a:stretch>
        </p:blipFill>
        <p:spPr>
          <a:xfrm>
            <a:off x="6555525" y="2946775"/>
            <a:ext cx="2045776" cy="15343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
        <p:cNvGrpSpPr/>
        <p:nvPr/>
      </p:nvGrpSpPr>
      <p:grpSpPr>
        <a:xfrm>
          <a:off x="0" y="0"/>
          <a:ext cx="0" cy="0"/>
          <a:chOff x="0" y="0"/>
          <a:chExt cx="0" cy="0"/>
        </a:xfrm>
      </p:grpSpPr>
      <p:pic>
        <p:nvPicPr>
          <p:cNvPr id="72" name="Google Shape;72;p15"/>
          <p:cNvPicPr preferRelativeResize="0"/>
          <p:nvPr/>
        </p:nvPicPr>
        <p:blipFill>
          <a:blip r:embed="rId4">
            <a:alphaModFix/>
          </a:blip>
          <a:stretch>
            <a:fillRect/>
          </a:stretch>
        </p:blipFill>
        <p:spPr>
          <a:xfrm>
            <a:off x="0" y="0"/>
            <a:ext cx="9144000" cy="5184149"/>
          </a:xfrm>
          <a:prstGeom prst="rect">
            <a:avLst/>
          </a:prstGeom>
          <a:noFill/>
          <a:ln>
            <a:noFill/>
          </a:ln>
        </p:spPr>
      </p:pic>
      <p:sp>
        <p:nvSpPr>
          <p:cNvPr id="73" name="Google Shape;73;p15"/>
          <p:cNvSpPr txBox="1"/>
          <p:nvPr/>
        </p:nvSpPr>
        <p:spPr>
          <a:xfrm>
            <a:off x="3131625" y="502575"/>
            <a:ext cx="5124600" cy="433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dk1"/>
                </a:solidFill>
                <a:latin typeface="Didact Gothic"/>
                <a:ea typeface="Didact Gothic"/>
                <a:cs typeface="Didact Gothic"/>
                <a:sym typeface="Didact Gothic"/>
              </a:rPr>
              <a:t>Fourth grade is an EXCITING year in your child’s education. In </a:t>
            </a:r>
            <a:r>
              <a:rPr lang="en" b="1" u="sng">
                <a:solidFill>
                  <a:schemeClr val="dk1"/>
                </a:solidFill>
                <a:latin typeface="Didact Gothic"/>
                <a:ea typeface="Didact Gothic"/>
                <a:cs typeface="Didact Gothic"/>
                <a:sym typeface="Didact Gothic"/>
              </a:rPr>
              <a:t>READING AND WRITING</a:t>
            </a:r>
            <a:r>
              <a:rPr lang="en" b="1">
                <a:solidFill>
                  <a:schemeClr val="dk1"/>
                </a:solidFill>
                <a:latin typeface="Didact Gothic"/>
                <a:ea typeface="Didact Gothic"/>
                <a:cs typeface="Didact Gothic"/>
                <a:sym typeface="Didact Gothic"/>
              </a:rPr>
              <a:t>, we focus on four major topics using the science of reading:</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120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Poetry and what inspires someone to write</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Animal behaviors and animal defense mechanisms</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Understanding different perspectives during the American Revolution</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Responding to social injustice and inequality</a:t>
            </a:r>
            <a:endParaRPr b="1">
              <a:solidFill>
                <a:schemeClr val="dk1"/>
              </a:solidFill>
              <a:latin typeface="Didact Gothic"/>
              <a:ea typeface="Didact Gothic"/>
              <a:cs typeface="Didact Gothic"/>
              <a:sym typeface="Didact Gothic"/>
            </a:endParaRPr>
          </a:p>
          <a:p>
            <a:pPr marL="0" lvl="0" indent="0" algn="l" rtl="0">
              <a:lnSpc>
                <a:spcPct val="115000"/>
              </a:lnSpc>
              <a:spcBef>
                <a:spcPts val="1200"/>
              </a:spcBef>
              <a:spcAft>
                <a:spcPts val="0"/>
              </a:spcAft>
              <a:buNone/>
            </a:pPr>
            <a:r>
              <a:rPr lang="en" b="1">
                <a:solidFill>
                  <a:schemeClr val="dk1"/>
                </a:solidFill>
                <a:latin typeface="Didact Gothic"/>
                <a:ea typeface="Didact Gothic"/>
                <a:cs typeface="Didact Gothic"/>
                <a:sym typeface="Didact Gothic"/>
              </a:rPr>
              <a:t>Each quarter, we will be reading a variety of nonfiction and fiction texts and then have a cumulative writing project to apply our knowledge by incorporating text evidence and creativity. We also continue to focus on decoding words by building our knowledge of affixes, a variety of grammar and usage skills, and develop our speaking and listening skills. </a:t>
            </a:r>
            <a:endParaRPr b="1">
              <a:solidFill>
                <a:schemeClr val="dk1"/>
              </a:solidFill>
              <a:latin typeface="Didact Gothic"/>
              <a:ea typeface="Didact Gothic"/>
              <a:cs typeface="Didact Gothic"/>
              <a:sym typeface="Didact Gothic"/>
            </a:endParaRPr>
          </a:p>
          <a:p>
            <a:pPr marL="0" lvl="0" indent="0" algn="ctr" rtl="0">
              <a:spcBef>
                <a:spcPts val="0"/>
              </a:spcBef>
              <a:spcAft>
                <a:spcPts val="0"/>
              </a:spcAft>
              <a:buNone/>
            </a:pPr>
            <a:endParaRPr sz="2400" b="1" u="sng">
              <a:solidFill>
                <a:srgbClr val="073763"/>
              </a:solidFill>
              <a:latin typeface="Didact Gothic"/>
              <a:ea typeface="Didact Gothic"/>
              <a:cs typeface="Didact Gothic"/>
              <a:sym typeface="Didact Gothic"/>
            </a:endParaRPr>
          </a:p>
        </p:txBody>
      </p:sp>
      <p:pic>
        <p:nvPicPr>
          <p:cNvPr id="74" name="Google Shape;74;p15"/>
          <p:cNvPicPr preferRelativeResize="0"/>
          <p:nvPr/>
        </p:nvPicPr>
        <p:blipFill>
          <a:blip r:embed="rId5">
            <a:alphaModFix/>
          </a:blip>
          <a:stretch>
            <a:fillRect/>
          </a:stretch>
        </p:blipFill>
        <p:spPr>
          <a:xfrm>
            <a:off x="7637925" y="846675"/>
            <a:ext cx="1069550" cy="1069550"/>
          </a:xfrm>
          <a:prstGeom prst="rect">
            <a:avLst/>
          </a:prstGeom>
          <a:noFill/>
          <a:ln>
            <a:noFill/>
          </a:ln>
        </p:spPr>
      </p:pic>
      <p:pic>
        <p:nvPicPr>
          <p:cNvPr id="75" name="Google Shape;75;p15"/>
          <p:cNvPicPr preferRelativeResize="0"/>
          <p:nvPr/>
        </p:nvPicPr>
        <p:blipFill>
          <a:blip r:embed="rId6">
            <a:alphaModFix/>
          </a:blip>
          <a:stretch>
            <a:fillRect/>
          </a:stretch>
        </p:blipFill>
        <p:spPr>
          <a:xfrm>
            <a:off x="295225" y="190850"/>
            <a:ext cx="3429000" cy="4572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pic>
        <p:nvPicPr>
          <p:cNvPr id="80" name="Google Shape;80;p16"/>
          <p:cNvPicPr preferRelativeResize="0"/>
          <p:nvPr/>
        </p:nvPicPr>
        <p:blipFill>
          <a:blip r:embed="rId4">
            <a:alphaModFix/>
          </a:blip>
          <a:stretch>
            <a:fillRect/>
          </a:stretch>
        </p:blipFill>
        <p:spPr>
          <a:xfrm>
            <a:off x="0" y="0"/>
            <a:ext cx="9144000" cy="5184149"/>
          </a:xfrm>
          <a:prstGeom prst="rect">
            <a:avLst/>
          </a:prstGeom>
          <a:noFill/>
          <a:ln>
            <a:noFill/>
          </a:ln>
        </p:spPr>
      </p:pic>
      <p:sp>
        <p:nvSpPr>
          <p:cNvPr id="81" name="Google Shape;81;p16"/>
          <p:cNvSpPr txBox="1"/>
          <p:nvPr/>
        </p:nvSpPr>
        <p:spPr>
          <a:xfrm>
            <a:off x="2457875" y="445900"/>
            <a:ext cx="6111600" cy="4425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dk1"/>
                </a:solidFill>
                <a:latin typeface="Didact Gothic"/>
                <a:ea typeface="Didact Gothic"/>
                <a:cs typeface="Didact Gothic"/>
                <a:sym typeface="Didact Gothic"/>
              </a:rPr>
              <a:t>In </a:t>
            </a:r>
            <a:r>
              <a:rPr lang="en" b="1" u="sng">
                <a:solidFill>
                  <a:schemeClr val="dk1"/>
                </a:solidFill>
                <a:latin typeface="Didact Gothic"/>
                <a:ea typeface="Didact Gothic"/>
                <a:cs typeface="Didact Gothic"/>
                <a:sym typeface="Didact Gothic"/>
              </a:rPr>
              <a:t>MATH</a:t>
            </a:r>
            <a:r>
              <a:rPr lang="en" b="1">
                <a:solidFill>
                  <a:schemeClr val="dk1"/>
                </a:solidFill>
                <a:latin typeface="Didact Gothic"/>
                <a:ea typeface="Didact Gothic"/>
                <a:cs typeface="Didact Gothic"/>
                <a:sym typeface="Didact Gothic"/>
              </a:rPr>
              <a:t>, your child will explore and focus on these topics:</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120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Place value strategies to add and subtract whole numbers</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Collect and analyze data</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Explore multiplicative comparisons, factors, area and perimeter</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Develop multiplication and division strategies</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Extend the understanding of fractions</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Connect decimal notation</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Understand operations with fractions and decimals</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Apply geometric concepts</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Use place value to understand metric measurement</a:t>
            </a:r>
            <a:endParaRPr b="1">
              <a:solidFill>
                <a:schemeClr val="dk1"/>
              </a:solidFill>
              <a:latin typeface="Didact Gothic"/>
              <a:ea typeface="Didact Gothic"/>
              <a:cs typeface="Didact Gothic"/>
              <a:sym typeface="Didact Gothic"/>
            </a:endParaRPr>
          </a:p>
          <a:p>
            <a:pPr marL="0" lvl="0" indent="0" algn="l" rtl="0">
              <a:lnSpc>
                <a:spcPct val="115000"/>
              </a:lnSpc>
              <a:spcBef>
                <a:spcPts val="1200"/>
              </a:spcBef>
              <a:spcAft>
                <a:spcPts val="0"/>
              </a:spcAft>
              <a:buNone/>
            </a:pPr>
            <a:r>
              <a:rPr lang="en" b="1">
                <a:solidFill>
                  <a:schemeClr val="dk1"/>
                </a:solidFill>
                <a:latin typeface="Didact Gothic"/>
                <a:ea typeface="Didact Gothic"/>
                <a:cs typeface="Didact Gothic"/>
                <a:sym typeface="Didact Gothic"/>
              </a:rPr>
              <a:t>For each unit, students will establish mathematics goals to focus learning, implement tasks that promote reasoning and problem solving, use and connect mathematical representations, facilitate meaningful mathematical discourse, pose purposeful questions, build procedural fluency from conceptual understanding, elicit and use evidence of student thinking.</a:t>
            </a:r>
            <a:endParaRPr b="1">
              <a:solidFill>
                <a:schemeClr val="dk1"/>
              </a:solidFill>
              <a:latin typeface="Didact Gothic"/>
              <a:ea typeface="Didact Gothic"/>
              <a:cs typeface="Didact Gothic"/>
              <a:sym typeface="Didact Gothic"/>
            </a:endParaRPr>
          </a:p>
          <a:p>
            <a:pPr marL="0" lvl="0" indent="0" algn="ctr" rtl="0">
              <a:spcBef>
                <a:spcPts val="0"/>
              </a:spcBef>
              <a:spcAft>
                <a:spcPts val="0"/>
              </a:spcAft>
              <a:buNone/>
            </a:pPr>
            <a:endParaRPr b="1">
              <a:solidFill>
                <a:schemeClr val="dk1"/>
              </a:solidFill>
              <a:latin typeface="Didact Gothic"/>
              <a:ea typeface="Didact Gothic"/>
              <a:cs typeface="Didact Gothic"/>
              <a:sym typeface="Didact Gothic"/>
            </a:endParaRPr>
          </a:p>
        </p:txBody>
      </p:sp>
      <p:pic>
        <p:nvPicPr>
          <p:cNvPr id="82" name="Google Shape;82;p16"/>
          <p:cNvPicPr preferRelativeResize="0"/>
          <p:nvPr/>
        </p:nvPicPr>
        <p:blipFill>
          <a:blip r:embed="rId5">
            <a:alphaModFix/>
          </a:blip>
          <a:stretch>
            <a:fillRect/>
          </a:stretch>
        </p:blipFill>
        <p:spPr>
          <a:xfrm>
            <a:off x="530400" y="994375"/>
            <a:ext cx="2012875" cy="20128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
        <p:cNvGrpSpPr/>
        <p:nvPr/>
      </p:nvGrpSpPr>
      <p:grpSpPr>
        <a:xfrm>
          <a:off x="0" y="0"/>
          <a:ext cx="0" cy="0"/>
          <a:chOff x="0" y="0"/>
          <a:chExt cx="0" cy="0"/>
        </a:xfrm>
      </p:grpSpPr>
      <p:pic>
        <p:nvPicPr>
          <p:cNvPr id="87" name="Google Shape;87;p17"/>
          <p:cNvPicPr preferRelativeResize="0"/>
          <p:nvPr/>
        </p:nvPicPr>
        <p:blipFill>
          <a:blip r:embed="rId4">
            <a:alphaModFix/>
          </a:blip>
          <a:stretch>
            <a:fillRect/>
          </a:stretch>
        </p:blipFill>
        <p:spPr>
          <a:xfrm>
            <a:off x="0" y="0"/>
            <a:ext cx="9144000" cy="5184149"/>
          </a:xfrm>
          <a:prstGeom prst="rect">
            <a:avLst/>
          </a:prstGeom>
          <a:noFill/>
          <a:ln>
            <a:noFill/>
          </a:ln>
        </p:spPr>
      </p:pic>
      <p:sp>
        <p:nvSpPr>
          <p:cNvPr id="88" name="Google Shape;88;p17"/>
          <p:cNvSpPr txBox="1"/>
          <p:nvPr/>
        </p:nvSpPr>
        <p:spPr>
          <a:xfrm>
            <a:off x="2457875" y="445900"/>
            <a:ext cx="6111600" cy="458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dk1"/>
                </a:solidFill>
                <a:latin typeface="Didact Gothic"/>
                <a:ea typeface="Didact Gothic"/>
                <a:cs typeface="Didact Gothic"/>
                <a:sym typeface="Didact Gothic"/>
              </a:rPr>
              <a:t>In </a:t>
            </a:r>
            <a:r>
              <a:rPr lang="en" b="1" u="sng">
                <a:solidFill>
                  <a:schemeClr val="dk1"/>
                </a:solidFill>
                <a:latin typeface="Didact Gothic"/>
                <a:ea typeface="Didact Gothic"/>
                <a:cs typeface="Didact Gothic"/>
                <a:sym typeface="Didact Gothic"/>
              </a:rPr>
              <a:t>SCIENCE</a:t>
            </a:r>
            <a:r>
              <a:rPr lang="en" b="1">
                <a:solidFill>
                  <a:schemeClr val="dk1"/>
                </a:solidFill>
                <a:latin typeface="Didact Gothic"/>
                <a:ea typeface="Didact Gothic"/>
                <a:cs typeface="Didact Gothic"/>
                <a:sym typeface="Didact Gothic"/>
              </a:rPr>
              <a:t>, students will investigate to following topics in fourth grade:</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140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Food: vitamins, minerals and exercise</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Force and motion: magnets and electric charge</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Forms and interactions of energy</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Matter, rocks and minerals</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Earth's changing history</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Patterns of Earn and its moon</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Life in changing habitats</a:t>
            </a:r>
            <a:endParaRPr b="1">
              <a:solidFill>
                <a:schemeClr val="dk1"/>
              </a:solidFill>
              <a:latin typeface="Didact Gothic"/>
              <a:ea typeface="Didact Gothic"/>
              <a:cs typeface="Didact Gothic"/>
              <a:sym typeface="Didact Gothic"/>
            </a:endParaRPr>
          </a:p>
          <a:p>
            <a:pPr marL="0" lvl="0" indent="0" algn="l" rtl="0">
              <a:lnSpc>
                <a:spcPct val="115000"/>
              </a:lnSpc>
              <a:spcBef>
                <a:spcPts val="1400"/>
              </a:spcBef>
              <a:spcAft>
                <a:spcPts val="0"/>
              </a:spcAft>
              <a:buNone/>
            </a:pPr>
            <a:r>
              <a:rPr lang="en" b="1">
                <a:solidFill>
                  <a:schemeClr val="dk1"/>
                </a:solidFill>
                <a:latin typeface="Didact Gothic"/>
                <a:ea typeface="Didact Gothic"/>
                <a:cs typeface="Didact Gothic"/>
                <a:sym typeface="Didact Gothic"/>
              </a:rPr>
              <a:t>In </a:t>
            </a:r>
            <a:r>
              <a:rPr lang="en" b="1" u="sng">
                <a:solidFill>
                  <a:schemeClr val="dk1"/>
                </a:solidFill>
                <a:latin typeface="Didact Gothic"/>
                <a:ea typeface="Didact Gothic"/>
                <a:cs typeface="Didact Gothic"/>
                <a:sym typeface="Didact Gothic"/>
              </a:rPr>
              <a:t>SOCIAL STUDIES,</a:t>
            </a:r>
            <a:r>
              <a:rPr lang="en" b="1">
                <a:solidFill>
                  <a:schemeClr val="dk1"/>
                </a:solidFill>
                <a:latin typeface="Didact Gothic"/>
                <a:ea typeface="Didact Gothic"/>
                <a:cs typeface="Didact Gothic"/>
                <a:sym typeface="Didact Gothic"/>
              </a:rPr>
              <a:t> will examine and explore a wide variety of topics about North Carolina:</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140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The growth and development of North Carolina</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The history of North Carolina</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Impact of people in North Carolina</a:t>
            </a:r>
            <a:endParaRPr b="1">
              <a:solidFill>
                <a:schemeClr val="dk1"/>
              </a:solidFill>
              <a:latin typeface="Didact Gothic"/>
              <a:ea typeface="Didact Gothic"/>
              <a:cs typeface="Didact Gothic"/>
              <a:sym typeface="Didact Gothic"/>
            </a:endParaRPr>
          </a:p>
          <a:p>
            <a:pPr marL="457200" lvl="0" indent="-317500" algn="l" rtl="0">
              <a:lnSpc>
                <a:spcPct val="115000"/>
              </a:lnSpc>
              <a:spcBef>
                <a:spcPts val="0"/>
              </a:spcBef>
              <a:spcAft>
                <a:spcPts val="0"/>
              </a:spcAft>
              <a:buClr>
                <a:schemeClr val="dk1"/>
              </a:buClr>
              <a:buSzPts val="1400"/>
              <a:buFont typeface="Didact Gothic"/>
              <a:buChar char="●"/>
            </a:pPr>
            <a:r>
              <a:rPr lang="en" b="1">
                <a:solidFill>
                  <a:schemeClr val="dk1"/>
                </a:solidFill>
                <a:latin typeface="Didact Gothic"/>
                <a:ea typeface="Didact Gothic"/>
                <a:cs typeface="Didact Gothic"/>
                <a:sym typeface="Didact Gothic"/>
              </a:rPr>
              <a:t>Personal financial decisions</a:t>
            </a:r>
            <a:endParaRPr b="1">
              <a:solidFill>
                <a:schemeClr val="dk1"/>
              </a:solidFill>
              <a:latin typeface="Didact Gothic"/>
              <a:ea typeface="Didact Gothic"/>
              <a:cs typeface="Didact Gothic"/>
              <a:sym typeface="Didact Gothic"/>
            </a:endParaRPr>
          </a:p>
          <a:p>
            <a:pPr marL="0" lvl="0" indent="0" algn="ctr" rtl="0">
              <a:spcBef>
                <a:spcPts val="1400"/>
              </a:spcBef>
              <a:spcAft>
                <a:spcPts val="0"/>
              </a:spcAft>
              <a:buNone/>
            </a:pPr>
            <a:endParaRPr b="1">
              <a:solidFill>
                <a:schemeClr val="dk1"/>
              </a:solidFill>
              <a:latin typeface="Didact Gothic"/>
              <a:ea typeface="Didact Gothic"/>
              <a:cs typeface="Didact Gothic"/>
              <a:sym typeface="Didact Gothic"/>
            </a:endParaRPr>
          </a:p>
        </p:txBody>
      </p:sp>
      <p:pic>
        <p:nvPicPr>
          <p:cNvPr id="89" name="Google Shape;89;p17"/>
          <p:cNvPicPr preferRelativeResize="0"/>
          <p:nvPr/>
        </p:nvPicPr>
        <p:blipFill>
          <a:blip r:embed="rId5">
            <a:alphaModFix/>
          </a:blip>
          <a:stretch>
            <a:fillRect/>
          </a:stretch>
        </p:blipFill>
        <p:spPr>
          <a:xfrm>
            <a:off x="7191268" y="827750"/>
            <a:ext cx="1064525" cy="1913776"/>
          </a:xfrm>
          <a:prstGeom prst="rect">
            <a:avLst/>
          </a:prstGeom>
          <a:noFill/>
          <a:ln>
            <a:noFill/>
          </a:ln>
        </p:spPr>
      </p:pic>
      <p:pic>
        <p:nvPicPr>
          <p:cNvPr id="90" name="Google Shape;90;p17"/>
          <p:cNvPicPr preferRelativeResize="0"/>
          <p:nvPr/>
        </p:nvPicPr>
        <p:blipFill>
          <a:blip r:embed="rId6">
            <a:alphaModFix/>
          </a:blip>
          <a:stretch>
            <a:fillRect/>
          </a:stretch>
        </p:blipFill>
        <p:spPr>
          <a:xfrm rot="-561917">
            <a:off x="122300" y="1326763"/>
            <a:ext cx="2530625" cy="25306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
        <p:cNvGrpSpPr/>
        <p:nvPr/>
      </p:nvGrpSpPr>
      <p:grpSpPr>
        <a:xfrm>
          <a:off x="0" y="0"/>
          <a:ext cx="0" cy="0"/>
          <a:chOff x="0" y="0"/>
          <a:chExt cx="0" cy="0"/>
        </a:xfrm>
      </p:grpSpPr>
      <p:pic>
        <p:nvPicPr>
          <p:cNvPr id="95" name="Google Shape;95;p18"/>
          <p:cNvPicPr preferRelativeResize="0"/>
          <p:nvPr/>
        </p:nvPicPr>
        <p:blipFill>
          <a:blip r:embed="rId4">
            <a:alphaModFix/>
          </a:blip>
          <a:stretch>
            <a:fillRect/>
          </a:stretch>
        </p:blipFill>
        <p:spPr>
          <a:xfrm>
            <a:off x="0" y="0"/>
            <a:ext cx="9144000" cy="5184149"/>
          </a:xfrm>
          <a:prstGeom prst="rect">
            <a:avLst/>
          </a:prstGeom>
          <a:noFill/>
          <a:ln>
            <a:noFill/>
          </a:ln>
        </p:spPr>
      </p:pic>
      <p:sp>
        <p:nvSpPr>
          <p:cNvPr id="96" name="Google Shape;96;p18"/>
          <p:cNvSpPr txBox="1"/>
          <p:nvPr/>
        </p:nvSpPr>
        <p:spPr>
          <a:xfrm>
            <a:off x="427025" y="498075"/>
            <a:ext cx="34068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u="sng">
                <a:solidFill>
                  <a:srgbClr val="073763"/>
                </a:solidFill>
                <a:latin typeface="Happy Monkey"/>
                <a:ea typeface="Happy Monkey"/>
                <a:cs typeface="Happy Monkey"/>
                <a:sym typeface="Happy Monkey"/>
              </a:rPr>
              <a:t>How you can help your student at home with reading</a:t>
            </a:r>
            <a:endParaRPr sz="2400">
              <a:solidFill>
                <a:srgbClr val="073763"/>
              </a:solidFill>
              <a:latin typeface="Happy Monkey"/>
              <a:ea typeface="Happy Monkey"/>
              <a:cs typeface="Happy Monkey"/>
              <a:sym typeface="Happy Monkey"/>
            </a:endParaRPr>
          </a:p>
        </p:txBody>
      </p:sp>
      <p:pic>
        <p:nvPicPr>
          <p:cNvPr id="97" name="Google Shape;97;p18"/>
          <p:cNvPicPr preferRelativeResize="0"/>
          <p:nvPr/>
        </p:nvPicPr>
        <p:blipFill>
          <a:blip r:embed="rId5">
            <a:alphaModFix/>
          </a:blip>
          <a:stretch>
            <a:fillRect/>
          </a:stretch>
        </p:blipFill>
        <p:spPr>
          <a:xfrm>
            <a:off x="760725" y="1919050"/>
            <a:ext cx="2739400" cy="2739400"/>
          </a:xfrm>
          <a:prstGeom prst="rect">
            <a:avLst/>
          </a:prstGeom>
          <a:noFill/>
          <a:ln>
            <a:noFill/>
          </a:ln>
        </p:spPr>
      </p:pic>
      <p:pic>
        <p:nvPicPr>
          <p:cNvPr id="98" name="Google Shape;98;p18"/>
          <p:cNvPicPr preferRelativeResize="0"/>
          <p:nvPr/>
        </p:nvPicPr>
        <p:blipFill rotWithShape="1">
          <a:blip r:embed="rId6">
            <a:alphaModFix/>
          </a:blip>
          <a:srcRect l="8171" r="10275"/>
          <a:stretch/>
        </p:blipFill>
        <p:spPr>
          <a:xfrm>
            <a:off x="4071150" y="645500"/>
            <a:ext cx="4363899" cy="40131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pic>
        <p:nvPicPr>
          <p:cNvPr id="103" name="Google Shape;103;p19"/>
          <p:cNvPicPr preferRelativeResize="0"/>
          <p:nvPr/>
        </p:nvPicPr>
        <p:blipFill>
          <a:blip r:embed="rId4">
            <a:alphaModFix/>
          </a:blip>
          <a:stretch>
            <a:fillRect/>
          </a:stretch>
        </p:blipFill>
        <p:spPr>
          <a:xfrm>
            <a:off x="0" y="0"/>
            <a:ext cx="9144000" cy="5184149"/>
          </a:xfrm>
          <a:prstGeom prst="rect">
            <a:avLst/>
          </a:prstGeom>
          <a:noFill/>
          <a:ln>
            <a:noFill/>
          </a:ln>
        </p:spPr>
      </p:pic>
      <p:sp>
        <p:nvSpPr>
          <p:cNvPr id="104" name="Google Shape;104;p19"/>
          <p:cNvSpPr txBox="1"/>
          <p:nvPr/>
        </p:nvSpPr>
        <p:spPr>
          <a:xfrm>
            <a:off x="427025" y="498075"/>
            <a:ext cx="34068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u="sng">
                <a:solidFill>
                  <a:srgbClr val="073763"/>
                </a:solidFill>
                <a:latin typeface="Happy Monkey"/>
                <a:ea typeface="Happy Monkey"/>
                <a:cs typeface="Happy Monkey"/>
                <a:sym typeface="Happy Monkey"/>
              </a:rPr>
              <a:t>How you can help your student at home with math</a:t>
            </a:r>
            <a:endParaRPr sz="2400">
              <a:solidFill>
                <a:srgbClr val="073763"/>
              </a:solidFill>
              <a:latin typeface="Happy Monkey"/>
              <a:ea typeface="Happy Monkey"/>
              <a:cs typeface="Happy Monkey"/>
              <a:sym typeface="Happy Monkey"/>
            </a:endParaRPr>
          </a:p>
        </p:txBody>
      </p:sp>
      <p:pic>
        <p:nvPicPr>
          <p:cNvPr id="105" name="Google Shape;105;p19"/>
          <p:cNvPicPr preferRelativeResize="0"/>
          <p:nvPr/>
        </p:nvPicPr>
        <p:blipFill>
          <a:blip r:embed="rId5">
            <a:alphaModFix/>
          </a:blip>
          <a:stretch>
            <a:fillRect/>
          </a:stretch>
        </p:blipFill>
        <p:spPr>
          <a:xfrm rot="-608134">
            <a:off x="891650" y="1919050"/>
            <a:ext cx="2574975" cy="2796351"/>
          </a:xfrm>
          <a:prstGeom prst="rect">
            <a:avLst/>
          </a:prstGeom>
          <a:noFill/>
          <a:ln>
            <a:noFill/>
          </a:ln>
        </p:spPr>
      </p:pic>
      <p:sp>
        <p:nvSpPr>
          <p:cNvPr id="106" name="Google Shape;106;p19"/>
          <p:cNvSpPr txBox="1"/>
          <p:nvPr/>
        </p:nvSpPr>
        <p:spPr>
          <a:xfrm>
            <a:off x="4641100" y="816675"/>
            <a:ext cx="3000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400">
              <a:solidFill>
                <a:srgbClr val="073763"/>
              </a:solidFill>
              <a:latin typeface="Happy Monkey"/>
              <a:ea typeface="Happy Monkey"/>
              <a:cs typeface="Happy Monkey"/>
              <a:sym typeface="Happy Monkey"/>
            </a:endParaRPr>
          </a:p>
        </p:txBody>
      </p:sp>
      <p:sp>
        <p:nvSpPr>
          <p:cNvPr id="107" name="Google Shape;107;p19"/>
          <p:cNvSpPr txBox="1"/>
          <p:nvPr/>
        </p:nvSpPr>
        <p:spPr>
          <a:xfrm>
            <a:off x="4327375" y="435675"/>
            <a:ext cx="3777900" cy="412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a:solidFill>
                  <a:srgbClr val="073763"/>
                </a:solidFill>
                <a:latin typeface="Happy Monkey"/>
                <a:ea typeface="Happy Monkey"/>
                <a:cs typeface="Happy Monkey"/>
                <a:sym typeface="Happy Monkey"/>
              </a:rPr>
              <a:t>Practice your multiplication facts!</a:t>
            </a:r>
            <a:endParaRPr sz="3200" b="1">
              <a:solidFill>
                <a:srgbClr val="073763"/>
              </a:solidFill>
              <a:latin typeface="Happy Monkey"/>
              <a:ea typeface="Happy Monkey"/>
              <a:cs typeface="Happy Monkey"/>
              <a:sym typeface="Happy Monkey"/>
            </a:endParaRPr>
          </a:p>
          <a:p>
            <a:pPr marL="0" lvl="0" indent="0" algn="ctr" rtl="0">
              <a:spcBef>
                <a:spcPts val="0"/>
              </a:spcBef>
              <a:spcAft>
                <a:spcPts val="0"/>
              </a:spcAft>
              <a:buNone/>
            </a:pPr>
            <a:endParaRPr sz="3200" b="1">
              <a:solidFill>
                <a:srgbClr val="073763"/>
              </a:solidFill>
              <a:latin typeface="Happy Monkey"/>
              <a:ea typeface="Happy Monkey"/>
              <a:cs typeface="Happy Monkey"/>
              <a:sym typeface="Happy Monkey"/>
            </a:endParaRPr>
          </a:p>
          <a:p>
            <a:pPr marL="0" lvl="0" indent="0" algn="ctr" rtl="0">
              <a:spcBef>
                <a:spcPts val="0"/>
              </a:spcBef>
              <a:spcAft>
                <a:spcPts val="0"/>
              </a:spcAft>
              <a:buNone/>
            </a:pPr>
            <a:r>
              <a:rPr lang="en" sz="3200" b="1">
                <a:solidFill>
                  <a:srgbClr val="073763"/>
                </a:solidFill>
                <a:latin typeface="Happy Monkey"/>
                <a:ea typeface="Happy Monkey"/>
                <a:cs typeface="Happy Monkey"/>
                <a:sym typeface="Happy Monkey"/>
              </a:rPr>
              <a:t>We encourage your child to memorize facts before 4th grade!</a:t>
            </a:r>
            <a:endParaRPr sz="3200" b="1">
              <a:solidFill>
                <a:srgbClr val="073763"/>
              </a:solidFill>
              <a:latin typeface="Happy Monkey"/>
              <a:ea typeface="Happy Monkey"/>
              <a:cs typeface="Happy Monkey"/>
              <a:sym typeface="Happy Monke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111"/>
        <p:cNvGrpSpPr/>
        <p:nvPr/>
      </p:nvGrpSpPr>
      <p:grpSpPr>
        <a:xfrm>
          <a:off x="0" y="0"/>
          <a:ext cx="0" cy="0"/>
          <a:chOff x="0" y="0"/>
          <a:chExt cx="0" cy="0"/>
        </a:xfrm>
      </p:grpSpPr>
      <p:pic>
        <p:nvPicPr>
          <p:cNvPr id="112" name="Google Shape;112;p20"/>
          <p:cNvPicPr preferRelativeResize="0"/>
          <p:nvPr/>
        </p:nvPicPr>
        <p:blipFill>
          <a:blip r:embed="rId3">
            <a:alphaModFix/>
          </a:blip>
          <a:stretch>
            <a:fillRect/>
          </a:stretch>
        </p:blipFill>
        <p:spPr>
          <a:xfrm>
            <a:off x="693325" y="2458425"/>
            <a:ext cx="2400300" cy="2314575"/>
          </a:xfrm>
          <a:prstGeom prst="rect">
            <a:avLst/>
          </a:prstGeom>
          <a:noFill/>
          <a:ln>
            <a:noFill/>
          </a:ln>
        </p:spPr>
      </p:pic>
      <p:pic>
        <p:nvPicPr>
          <p:cNvPr id="113" name="Google Shape;113;p20"/>
          <p:cNvPicPr preferRelativeResize="0"/>
          <p:nvPr/>
        </p:nvPicPr>
        <p:blipFill>
          <a:blip r:embed="rId4">
            <a:alphaModFix/>
          </a:blip>
          <a:stretch>
            <a:fillRect/>
          </a:stretch>
        </p:blipFill>
        <p:spPr>
          <a:xfrm>
            <a:off x="456100" y="494000"/>
            <a:ext cx="3057525" cy="1495425"/>
          </a:xfrm>
          <a:prstGeom prst="rect">
            <a:avLst/>
          </a:prstGeom>
          <a:noFill/>
          <a:ln>
            <a:noFill/>
          </a:ln>
        </p:spPr>
      </p:pic>
      <p:pic>
        <p:nvPicPr>
          <p:cNvPr id="114" name="Google Shape;114;p20"/>
          <p:cNvPicPr preferRelativeResize="0"/>
          <p:nvPr/>
        </p:nvPicPr>
        <p:blipFill>
          <a:blip r:embed="rId3">
            <a:alphaModFix/>
          </a:blip>
          <a:stretch>
            <a:fillRect/>
          </a:stretch>
        </p:blipFill>
        <p:spPr>
          <a:xfrm>
            <a:off x="5315450" y="2486900"/>
            <a:ext cx="2400300" cy="2314575"/>
          </a:xfrm>
          <a:prstGeom prst="rect">
            <a:avLst/>
          </a:prstGeom>
          <a:noFill/>
          <a:ln>
            <a:noFill/>
          </a:ln>
        </p:spPr>
      </p:pic>
      <p:pic>
        <p:nvPicPr>
          <p:cNvPr id="115" name="Google Shape;115;p20"/>
          <p:cNvPicPr preferRelativeResize="0"/>
          <p:nvPr/>
        </p:nvPicPr>
        <p:blipFill>
          <a:blip r:embed="rId4">
            <a:alphaModFix/>
          </a:blip>
          <a:stretch>
            <a:fillRect/>
          </a:stretch>
        </p:blipFill>
        <p:spPr>
          <a:xfrm>
            <a:off x="5078225" y="522475"/>
            <a:ext cx="3057525" cy="14954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412</Words>
  <Application>Microsoft Office PowerPoint</Application>
  <PresentationFormat>On-screen Show (16:9)</PresentationFormat>
  <Paragraphs>51</Paragraphs>
  <Slides>8</Slides>
  <Notes>8</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Happy Monkey</vt:lpstr>
      <vt:lpstr>Arial</vt:lpstr>
      <vt:lpstr>Didact Gothic</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David Wall _ Staff - BrassfieldES</cp:lastModifiedBy>
  <cp:revision>1</cp:revision>
  <dcterms:modified xsi:type="dcterms:W3CDTF">2023-03-02T19:18:54Z</dcterms:modified>
</cp:coreProperties>
</file>